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2" r:id="rId22"/>
    <p:sldId id="276" r:id="rId23"/>
    <p:sldId id="283" r:id="rId24"/>
    <p:sldId id="277" r:id="rId25"/>
    <p:sldId id="278" r:id="rId26"/>
    <p:sldId id="279" r:id="rId27"/>
    <p:sldId id="280" r:id="rId28"/>
    <p:sldId id="281" r:id="rId29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4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7" y="-4016787"/>
            <a:ext cx="18320574" cy="1832057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Freeform 3"/>
          <p:cNvSpPr/>
          <p:nvPr/>
        </p:nvSpPr>
        <p:spPr>
          <a:xfrm>
            <a:off x="10667014" y="2793604"/>
            <a:ext cx="5355326" cy="46997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Freeform 4"/>
          <p:cNvSpPr/>
          <p:nvPr/>
        </p:nvSpPr>
        <p:spPr>
          <a:xfrm rot="10800000">
            <a:off x="1749505" y="-498621"/>
            <a:ext cx="4902090" cy="40932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2"/>
          <p:cNvSpPr txBox="1"/>
          <p:nvPr/>
        </p:nvSpPr>
        <p:spPr>
          <a:xfrm>
            <a:off x="-85218" y="4532000"/>
            <a:ext cx="5343537" cy="490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BUYER PERSONA</a:t>
            </a:r>
          </a:p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(Bride’s mother)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85" y="-40068"/>
            <a:ext cx="13215189" cy="955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2"/>
          <p:cNvSpPr/>
          <p:nvPr/>
        </p:nvSpPr>
        <p:spPr>
          <a:xfrm rot="16200000">
            <a:off x="517948" y="2718581"/>
            <a:ext cx="3953928" cy="46186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7" name="Freeform 3"/>
          <p:cNvSpPr/>
          <p:nvPr/>
        </p:nvSpPr>
        <p:spPr>
          <a:xfrm rot="260825">
            <a:off x="382167" y="7088120"/>
            <a:ext cx="2304972" cy="28367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" name="TextBox 4"/>
          <p:cNvSpPr txBox="1"/>
          <p:nvPr/>
        </p:nvSpPr>
        <p:spPr>
          <a:xfrm>
            <a:off x="2931803" y="2866674"/>
            <a:ext cx="14905084" cy="660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Ready to have an exceptional once in a lifetime experience?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We Once In A Wedding help brides to bring their vision to life!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You can customize your wedding from home without any physical interaction from your side. 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Send us your Pinterest mood-board and we’ll take care of the rest.</a:t>
            </a:r>
          </a:p>
        </p:txBody>
      </p:sp>
      <p:sp>
        <p:nvSpPr>
          <p:cNvPr id="169" name="TextBox 5"/>
          <p:cNvSpPr txBox="1"/>
          <p:nvPr/>
        </p:nvSpPr>
        <p:spPr>
          <a:xfrm>
            <a:off x="2402489" y="-85728"/>
            <a:ext cx="10139389" cy="2814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200"/>
              </a:lnSpc>
              <a:defRPr sz="87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VALUE PROPOSITION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 2"/>
          <p:cNvSpPr/>
          <p:nvPr/>
        </p:nvSpPr>
        <p:spPr>
          <a:xfrm>
            <a:off x="5075489" y="1028700"/>
            <a:ext cx="8137022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2" name="Freeform 3"/>
          <p:cNvSpPr/>
          <p:nvPr/>
        </p:nvSpPr>
        <p:spPr>
          <a:xfrm rot="5400000">
            <a:off x="6543202" y="599003"/>
            <a:ext cx="7734532" cy="85939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" name="TextBox 5"/>
          <p:cNvSpPr txBox="1"/>
          <p:nvPr/>
        </p:nvSpPr>
        <p:spPr>
          <a:xfrm>
            <a:off x="-1" y="269240"/>
            <a:ext cx="7004230" cy="14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7 CS</a:t>
            </a:r>
          </a:p>
        </p:txBody>
      </p:sp>
      <p:sp>
        <p:nvSpPr>
          <p:cNvPr id="175" name="Freeform 6"/>
          <p:cNvSpPr/>
          <p:nvPr/>
        </p:nvSpPr>
        <p:spPr>
          <a:xfrm>
            <a:off x="12898263" y="-78440"/>
            <a:ext cx="4130155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6" name="Freeform 7"/>
          <p:cNvSpPr/>
          <p:nvPr/>
        </p:nvSpPr>
        <p:spPr>
          <a:xfrm>
            <a:off x="1084429" y="5143500"/>
            <a:ext cx="4130156" cy="505921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7" name="Freeform 8"/>
          <p:cNvSpPr/>
          <p:nvPr/>
        </p:nvSpPr>
        <p:spPr>
          <a:xfrm rot="16954473">
            <a:off x="14172716" y="-95771"/>
            <a:ext cx="3621295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" name="Freeform 9"/>
          <p:cNvSpPr/>
          <p:nvPr/>
        </p:nvSpPr>
        <p:spPr>
          <a:xfrm rot="7304412">
            <a:off x="1330708" y="5618258"/>
            <a:ext cx="3621295" cy="476290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" name="TextBox 10"/>
          <p:cNvSpPr txBox="1"/>
          <p:nvPr/>
        </p:nvSpPr>
        <p:spPr>
          <a:xfrm>
            <a:off x="1156661" y="2002608"/>
            <a:ext cx="16102639" cy="69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Customer Profile: engaged or in a relationship females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Cost Strategy: adding 15% as a profit over the cost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Convenience: provide stress-free experience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Communication: Instagram &amp; Facebook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Credibility: Testimonials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2"/>
          <p:cNvSpPr txBox="1"/>
          <p:nvPr/>
        </p:nvSpPr>
        <p:spPr>
          <a:xfrm>
            <a:off x="1095076" y="2683667"/>
            <a:ext cx="14970623" cy="332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Customer Service: Our response time is within 5 minutes</a:t>
            </a:r>
          </a:p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Connection: We collaborate with event venues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Table 2"/>
          <p:cNvGraphicFramePr/>
          <p:nvPr/>
        </p:nvGraphicFramePr>
        <p:xfrm>
          <a:off x="9134992" y="1666875"/>
          <a:ext cx="7860608" cy="69532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0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3690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F9AC5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4" name="Freeform 3"/>
          <p:cNvSpPr/>
          <p:nvPr/>
        </p:nvSpPr>
        <p:spPr>
          <a:xfrm rot="16200000">
            <a:off x="383784" y="1313461"/>
            <a:ext cx="7591885" cy="784138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" name="Freeform 4"/>
          <p:cNvSpPr/>
          <p:nvPr/>
        </p:nvSpPr>
        <p:spPr>
          <a:xfrm rot="1092138">
            <a:off x="1059308" y="5479562"/>
            <a:ext cx="3501384" cy="4369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" name="TextBox 5"/>
          <p:cNvSpPr txBox="1"/>
          <p:nvPr/>
        </p:nvSpPr>
        <p:spPr>
          <a:xfrm>
            <a:off x="1292396" y="4735748"/>
            <a:ext cx="6382823" cy="99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0"/>
              </a:lnSpc>
              <a:defRPr sz="63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CALENDAR</a:t>
            </a:r>
          </a:p>
        </p:txBody>
      </p:sp>
      <p:pic>
        <p:nvPicPr>
          <p:cNvPr id="18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124" y="801194"/>
            <a:ext cx="10446020" cy="7869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reeform 2"/>
          <p:cNvSpPr/>
          <p:nvPr/>
        </p:nvSpPr>
        <p:spPr>
          <a:xfrm>
            <a:off x="-164658" y="7993739"/>
            <a:ext cx="2672690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" name="Freeform 3"/>
          <p:cNvSpPr/>
          <p:nvPr/>
        </p:nvSpPr>
        <p:spPr>
          <a:xfrm>
            <a:off x="4381632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1" name="Freeform 4"/>
          <p:cNvSpPr/>
          <p:nvPr/>
        </p:nvSpPr>
        <p:spPr>
          <a:xfrm>
            <a:off x="8929057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Freeform 5"/>
          <p:cNvSpPr/>
          <p:nvPr/>
        </p:nvSpPr>
        <p:spPr>
          <a:xfrm>
            <a:off x="13204274" y="7723844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" name="Freeform 6"/>
          <p:cNvSpPr/>
          <p:nvPr/>
        </p:nvSpPr>
        <p:spPr>
          <a:xfrm flipH="1">
            <a:off x="2138826" y="7993739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Freeform 7"/>
          <p:cNvSpPr/>
          <p:nvPr/>
        </p:nvSpPr>
        <p:spPr>
          <a:xfrm flipH="1">
            <a:off x="6685119" y="7993739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5" name="Freeform 8"/>
          <p:cNvSpPr/>
          <p:nvPr/>
        </p:nvSpPr>
        <p:spPr>
          <a:xfrm flipH="1">
            <a:off x="11184045" y="7858790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6" name="Freeform 9"/>
          <p:cNvSpPr/>
          <p:nvPr/>
        </p:nvSpPr>
        <p:spPr>
          <a:xfrm flipH="1">
            <a:off x="15779967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7" name="Freeform 10"/>
          <p:cNvSpPr/>
          <p:nvPr/>
        </p:nvSpPr>
        <p:spPr>
          <a:xfrm rot="2893085">
            <a:off x="5618910" y="-331025"/>
            <a:ext cx="4805108" cy="69364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TextBox 12"/>
          <p:cNvSpPr txBox="1"/>
          <p:nvPr/>
        </p:nvSpPr>
        <p:spPr>
          <a:xfrm>
            <a:off x="4906281" y="1324801"/>
            <a:ext cx="5693860" cy="128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300"/>
              </a:lnSpc>
              <a:defRPr sz="80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Contact  Us</a:t>
            </a:r>
          </a:p>
        </p:txBody>
      </p:sp>
      <p:sp>
        <p:nvSpPr>
          <p:cNvPr id="199" name="TextBox 13"/>
          <p:cNvSpPr txBox="1"/>
          <p:nvPr/>
        </p:nvSpPr>
        <p:spPr>
          <a:xfrm>
            <a:off x="7398587" y="4557467"/>
            <a:ext cx="8381381" cy="127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5200"/>
              </a:lnSpc>
              <a:defRPr sz="2800" spc="514"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Instagram: once.inawedding</a:t>
            </a:r>
          </a:p>
          <a:p>
            <a:pPr algn="just">
              <a:lnSpc>
                <a:spcPts val="5200"/>
              </a:lnSpc>
              <a:defRPr sz="2800" spc="514"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Facebook: once in a wedding</a:t>
            </a:r>
          </a:p>
        </p:txBody>
      </p:sp>
      <p:sp>
        <p:nvSpPr>
          <p:cNvPr id="200" name="Freeform 14"/>
          <p:cNvSpPr/>
          <p:nvPr/>
        </p:nvSpPr>
        <p:spPr>
          <a:xfrm>
            <a:off x="6883661" y="4735448"/>
            <a:ext cx="259239" cy="25923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96" y="374717"/>
            <a:ext cx="2385038" cy="2629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4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5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137" y="-16098"/>
            <a:ext cx="15035726" cy="10319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11" name="WhatsApp Image 2024-09-28 at 10.44.13 AM (1).jpeg" descr="WhatsApp Image 2024-09-28 at 10.44.13 A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8" y="1915647"/>
            <a:ext cx="6875000" cy="8182477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Box 7"/>
          <p:cNvSpPr txBox="1"/>
          <p:nvPr/>
        </p:nvSpPr>
        <p:spPr>
          <a:xfrm>
            <a:off x="172432" y="276744"/>
            <a:ext cx="7004233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Pages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13" y="554952"/>
            <a:ext cx="5694999" cy="950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6" name="TextBox 7"/>
          <p:cNvSpPr txBox="1"/>
          <p:nvPr/>
        </p:nvSpPr>
        <p:spPr>
          <a:xfrm>
            <a:off x="682897" y="196686"/>
            <a:ext cx="16922206" cy="3040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UGC (User generated content)</a:t>
            </a:r>
          </a:p>
        </p:txBody>
      </p:sp>
      <p:sp>
        <p:nvSpPr>
          <p:cNvPr id="217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83" y="1489458"/>
            <a:ext cx="4862430" cy="885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109" y="7905715"/>
            <a:ext cx="1399061" cy="37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" name="Freeform 6"/>
          <p:cNvSpPr/>
          <p:nvPr/>
        </p:nvSpPr>
        <p:spPr>
          <a:xfrm rot="10800000">
            <a:off x="6731389" y="6123894"/>
            <a:ext cx="2821669" cy="23560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TextBox 7"/>
          <p:cNvSpPr txBox="1"/>
          <p:nvPr/>
        </p:nvSpPr>
        <p:spPr>
          <a:xfrm>
            <a:off x="93256" y="276744"/>
            <a:ext cx="13106112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mood-boards</a:t>
            </a:r>
          </a:p>
        </p:txBody>
      </p:sp>
      <p:sp>
        <p:nvSpPr>
          <p:cNvPr id="225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3" y="2164487"/>
            <a:ext cx="4470597" cy="8089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097" y="1950196"/>
            <a:ext cx="4542250" cy="851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196" y="1638896"/>
            <a:ext cx="4957875" cy="914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6810"/>
            <a:ext cx="18288000" cy="10740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1" name="TextBox 7"/>
          <p:cNvSpPr txBox="1"/>
          <p:nvPr/>
        </p:nvSpPr>
        <p:spPr>
          <a:xfrm>
            <a:off x="93256" y="276743"/>
            <a:ext cx="18350384" cy="304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reels (teaser for upcoming events)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3" y="2473231"/>
            <a:ext cx="6267817" cy="8303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 3"/>
          <p:cNvSpPr/>
          <p:nvPr/>
        </p:nvSpPr>
        <p:spPr>
          <a:xfrm rot="5400000">
            <a:off x="-2265171" y="2362565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231" name="TextBox 7"/>
          <p:cNvSpPr txBox="1"/>
          <p:nvPr/>
        </p:nvSpPr>
        <p:spPr>
          <a:xfrm>
            <a:off x="-1007593" y="271400"/>
            <a:ext cx="18350384" cy="1482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Testimonials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Picture 2" descr="A screenshot of a message&#10;&#10;Description automatically generated">
            <a:extLst>
              <a:ext uri="{FF2B5EF4-FFF2-40B4-BE49-F238E27FC236}">
                <a16:creationId xmlns:a16="http://schemas.microsoft.com/office/drawing/2014/main" id="{1B889AD8-5C2F-F853-1365-FDC867395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63" y="2351004"/>
            <a:ext cx="6260873" cy="3464350"/>
          </a:xfrm>
          <a:prstGeom prst="rect">
            <a:avLst/>
          </a:prstGeom>
        </p:spPr>
      </p:pic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37920B1C-EBD6-9144-6937-D060ABCBF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4" y="6237358"/>
            <a:ext cx="5583370" cy="3002265"/>
          </a:xfrm>
          <a:prstGeom prst="rect">
            <a:avLst/>
          </a:prstGeom>
        </p:spPr>
      </p:pic>
      <p:pic>
        <p:nvPicPr>
          <p:cNvPr id="7" name="Picture 6" descr="A black and white text">
            <a:extLst>
              <a:ext uri="{FF2B5EF4-FFF2-40B4-BE49-F238E27FC236}">
                <a16:creationId xmlns:a16="http://schemas.microsoft.com/office/drawing/2014/main" id="{C53F2AB2-F98B-CB31-0603-3048C2F1D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99" y="6237358"/>
            <a:ext cx="5583370" cy="29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54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5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6" name="TextBox 7"/>
          <p:cNvSpPr txBox="1"/>
          <p:nvPr/>
        </p:nvSpPr>
        <p:spPr>
          <a:xfrm>
            <a:off x="93256" y="276744"/>
            <a:ext cx="18350384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wedding invitation service</a:t>
            </a:r>
          </a:p>
        </p:txBody>
      </p:sp>
      <p:sp>
        <p:nvSpPr>
          <p:cNvPr id="237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67" y="1903491"/>
            <a:ext cx="5010063" cy="8435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" name="Freeform 6"/>
          <p:cNvSpPr/>
          <p:nvPr/>
        </p:nvSpPr>
        <p:spPr>
          <a:xfrm rot="10800000">
            <a:off x="6731389" y="6123894"/>
            <a:ext cx="2821669" cy="23560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TextBox 7"/>
          <p:cNvSpPr txBox="1"/>
          <p:nvPr/>
        </p:nvSpPr>
        <p:spPr>
          <a:xfrm>
            <a:off x="2113137" y="303105"/>
            <a:ext cx="13106112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dirty="0"/>
              <a:t>Competitors Ads analysis</a:t>
            </a:r>
            <a:endParaRPr dirty="0"/>
          </a:p>
        </p:txBody>
      </p:sp>
      <p:sp>
        <p:nvSpPr>
          <p:cNvPr id="225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" name="Picture 2" descr="A screenshot of a wedding&#10;&#10;Description automatically generated">
            <a:extLst>
              <a:ext uri="{FF2B5EF4-FFF2-40B4-BE49-F238E27FC236}">
                <a16:creationId xmlns:a16="http://schemas.microsoft.com/office/drawing/2014/main" id="{7585D2E4-0F34-F3B1-3198-A7FFA0E41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92" y="3446585"/>
            <a:ext cx="4923937" cy="4382184"/>
          </a:xfrm>
          <a:prstGeom prst="rect">
            <a:avLst/>
          </a:prstGeom>
        </p:spPr>
      </p:pic>
      <p:pic>
        <p:nvPicPr>
          <p:cNvPr id="5" name="Picture 4" descr="A collage of a person and person&#10;&#10;Description automatically generated">
            <a:extLst>
              <a:ext uri="{FF2B5EF4-FFF2-40B4-BE49-F238E27FC236}">
                <a16:creationId xmlns:a16="http://schemas.microsoft.com/office/drawing/2014/main" id="{7E97AFC6-2FB7-90A5-02EA-5FDF5A0AB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40" y="3446583"/>
            <a:ext cx="5504306" cy="4382183"/>
          </a:xfrm>
          <a:prstGeom prst="rect">
            <a:avLst/>
          </a:prstGeom>
        </p:spPr>
      </p:pic>
      <p:pic>
        <p:nvPicPr>
          <p:cNvPr id="7" name="Picture 6" descr="A screenshot of a video&#10;&#10;Description automatically generated">
            <a:extLst>
              <a:ext uri="{FF2B5EF4-FFF2-40B4-BE49-F238E27FC236}">
                <a16:creationId xmlns:a16="http://schemas.microsoft.com/office/drawing/2014/main" id="{FDA206C2-10AD-0234-75C1-CC7B59055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0"/>
          <a:stretch/>
        </p:blipFill>
        <p:spPr>
          <a:xfrm>
            <a:off x="11353457" y="3446583"/>
            <a:ext cx="6068433" cy="44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6270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7"/>
          <p:cNvSpPr txBox="1"/>
          <p:nvPr/>
        </p:nvSpPr>
        <p:spPr>
          <a:xfrm>
            <a:off x="167924" y="-118166"/>
            <a:ext cx="7004233" cy="15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Ads</a:t>
            </a:r>
          </a:p>
        </p:txBody>
      </p:sp>
      <p:pic>
        <p:nvPicPr>
          <p:cNvPr id="241" name="WhatsApp Image 2024-09-28 at 10.51.19 AM.jpeg" descr="WhatsApp Image 2024-09-28 at 10.51.19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7" y="1529878"/>
            <a:ext cx="4566900" cy="8540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WhatsApp Image 2024-09-28 at 10.51.20 AM.jpeg" descr="WhatsApp Image 2024-09-28 at 10.51.20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760" y="1758769"/>
            <a:ext cx="6132972" cy="8082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WhatsApp Image 2024-09-28 at 10.51.20 AM (1).jpeg" descr="WhatsApp Image 2024-09-28 at 10.51.20 A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6" y="-4481"/>
            <a:ext cx="10063779" cy="5023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WhatsApp Image 2024-09-28 at 10.51.21 AM.jpeg" descr="WhatsApp Image 2024-09-28 at 10.51.21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6" y="4762296"/>
            <a:ext cx="10063779" cy="530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WhatsApp Image 2024-09-28 at 10.51.21 AM (1).jpeg" descr="WhatsApp Image 2024-09-28 at 10.51.21 A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024" y="87357"/>
            <a:ext cx="7774360" cy="5488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2"/>
          <p:cNvSpPr txBox="1"/>
          <p:nvPr/>
        </p:nvSpPr>
        <p:spPr>
          <a:xfrm>
            <a:off x="271543" y="252995"/>
            <a:ext cx="16571615" cy="92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KPI’s for October 2024 - October 2025</a:t>
            </a:r>
          </a:p>
          <a:p>
            <a:pPr algn="ctr">
              <a:lnSpc>
                <a:spcPts val="6600"/>
              </a:lnSpc>
              <a:defRPr sz="37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defTabSz="457200">
              <a:spcBef>
                <a:spcPts val="1200"/>
              </a:spcBef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Here are KPIs for SMART objectives: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Book 100 clients between October 2024 &amp; October 2025</a:t>
            </a:r>
            <a:r>
              <a:rPr b="0"/>
              <a:t>: Track the number of clients booked monthly, aiming for approximately 8-9 clients each month.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Make 1 million  profit between October 2024 &amp; October 2025: </a:t>
            </a:r>
            <a:r>
              <a:rPr b="0"/>
              <a:t>Monitor monthly profit margins and set a target of roughly 8000 profit per month.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Post twice a week on Instagram &amp; Facebook</a:t>
            </a:r>
            <a:r>
              <a:rPr b="0"/>
              <a:t>: Measure the frequency of posts weekly, ensuring at least 2 posts each week.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Gain 50,000 followers between October 2024 &amp; October 2025 on Instagram</a:t>
            </a:r>
            <a:r>
              <a:rPr b="0"/>
              <a:t>: Track weekly follower growth, aiming for about 960 new followers each week.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Hire a content creator by the end of October</a:t>
            </a:r>
            <a:r>
              <a:rPr b="0"/>
              <a:t>: Set a timeline for the hiring process, with specific milestones like job posting, interviews, and selection by mid-October.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3"/>
          <p:cNvSpPr/>
          <p:nvPr/>
        </p:nvSpPr>
        <p:spPr>
          <a:xfrm rot="5400000">
            <a:off x="5126187" y="2071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1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2" name="TextBox 7"/>
          <p:cNvSpPr txBox="1"/>
          <p:nvPr/>
        </p:nvSpPr>
        <p:spPr>
          <a:xfrm>
            <a:off x="367155" y="-457371"/>
            <a:ext cx="16158298" cy="10546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2100"/>
              </a:lnSpc>
              <a:defRPr sz="6700">
                <a:latin typeface="Twister"/>
                <a:ea typeface="Twister"/>
                <a:cs typeface="Twister"/>
                <a:sym typeface="Twister"/>
              </a:defRPr>
            </a:pPr>
            <a:r>
              <a:t>Recommendations for ads &amp; content to improve </a:t>
            </a:r>
          </a:p>
          <a:p>
            <a:pPr defTabSz="12700">
              <a:lnSpc>
                <a:spcPct val="104165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9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1.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Use Great Photos or Videos: Eye-catching visuals are essential to grab attention and make a strong first impression. They can help convey the atmosphere and quality of your services.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2.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Have a Clear Next Step: A straightforward call-to-action, like “Book a Free Consultation,” encourages people to take immediate action and helps turn interest into leads.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3.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Target the Right People: Aim your ad at recently engaged couples or people interested in weddings. Reaching the right audience increases the chances of getting inquiries.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4.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Show What Makes You Different: Highlight what sets your services apart, like personalized packages or unique themes, to give potential clients a reason to choose you over competitors.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Freeform 2"/>
          <p:cNvSpPr/>
          <p:nvPr/>
        </p:nvSpPr>
        <p:spPr>
          <a:xfrm rot="16200000">
            <a:off x="4211459" y="1592721"/>
            <a:ext cx="9206387" cy="81821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5" name="Freeform 3"/>
          <p:cNvSpPr/>
          <p:nvPr/>
        </p:nvSpPr>
        <p:spPr>
          <a:xfrm>
            <a:off x="8432189" y="2389848"/>
            <a:ext cx="8760687" cy="73151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Freeform 4"/>
          <p:cNvSpPr/>
          <p:nvPr/>
        </p:nvSpPr>
        <p:spPr>
          <a:xfrm rot="10800000">
            <a:off x="-403118" y="1201757"/>
            <a:ext cx="8727993" cy="72878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7" name="TextBox 5"/>
          <p:cNvSpPr txBox="1"/>
          <p:nvPr/>
        </p:nvSpPr>
        <p:spPr>
          <a:xfrm>
            <a:off x="5397074" y="4374832"/>
            <a:ext cx="7493852" cy="143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500"/>
              </a:lnSpc>
              <a:defRPr sz="90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Thank You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 rot="16200000">
            <a:off x="81656" y="2405718"/>
            <a:ext cx="7591885" cy="784138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Freeform 3"/>
          <p:cNvSpPr/>
          <p:nvPr/>
        </p:nvSpPr>
        <p:spPr>
          <a:xfrm rot="1092138">
            <a:off x="1126924" y="4280525"/>
            <a:ext cx="3501384" cy="43699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" name="TextBox 4"/>
          <p:cNvSpPr txBox="1"/>
          <p:nvPr/>
        </p:nvSpPr>
        <p:spPr>
          <a:xfrm>
            <a:off x="3882049" y="6127863"/>
            <a:ext cx="5534655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dirty="0"/>
              <a:t>Index</a:t>
            </a:r>
          </a:p>
        </p:txBody>
      </p:sp>
      <p:sp>
        <p:nvSpPr>
          <p:cNvPr id="103" name="Freeform 5"/>
          <p:cNvSpPr/>
          <p:nvPr/>
        </p:nvSpPr>
        <p:spPr>
          <a:xfrm>
            <a:off x="9600824" y="1546137"/>
            <a:ext cx="984329" cy="98432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" name="Freeform 6"/>
          <p:cNvSpPr/>
          <p:nvPr/>
        </p:nvSpPr>
        <p:spPr>
          <a:xfrm>
            <a:off x="9722618" y="3084171"/>
            <a:ext cx="862536" cy="86253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" name="Freeform 7"/>
          <p:cNvSpPr/>
          <p:nvPr/>
        </p:nvSpPr>
        <p:spPr>
          <a:xfrm>
            <a:off x="9665103" y="4532955"/>
            <a:ext cx="920052" cy="9200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6" name="TextBox 9"/>
          <p:cNvSpPr txBox="1"/>
          <p:nvPr/>
        </p:nvSpPr>
        <p:spPr>
          <a:xfrm>
            <a:off x="10993847" y="1700081"/>
            <a:ext cx="6828287" cy="66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sz="39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SWOT Analysis </a:t>
            </a:r>
          </a:p>
        </p:txBody>
      </p:sp>
      <p:sp>
        <p:nvSpPr>
          <p:cNvPr id="107" name="TextBox 10"/>
          <p:cNvSpPr txBox="1"/>
          <p:nvPr/>
        </p:nvSpPr>
        <p:spPr>
          <a:xfrm>
            <a:off x="10947460" y="3172542"/>
            <a:ext cx="6218701" cy="68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600"/>
              </a:lnSpc>
              <a:defRPr sz="40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SMART Objectives</a:t>
            </a:r>
          </a:p>
        </p:txBody>
      </p:sp>
      <p:sp>
        <p:nvSpPr>
          <p:cNvPr id="108" name="TextBox 11"/>
          <p:cNvSpPr txBox="1"/>
          <p:nvPr/>
        </p:nvSpPr>
        <p:spPr>
          <a:xfrm>
            <a:off x="11229526" y="6127624"/>
            <a:ext cx="4306957" cy="452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Value Proposition </a:t>
            </a:r>
          </a:p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7 CS</a:t>
            </a:r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Calendar</a:t>
            </a:r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</p:txBody>
      </p:sp>
      <p:sp>
        <p:nvSpPr>
          <p:cNvPr id="109" name="Freeform 12"/>
          <p:cNvSpPr/>
          <p:nvPr/>
        </p:nvSpPr>
        <p:spPr>
          <a:xfrm>
            <a:off x="2460923" y="458704"/>
            <a:ext cx="5125738" cy="569526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" name="TextBox 13"/>
          <p:cNvSpPr txBox="1"/>
          <p:nvPr/>
        </p:nvSpPr>
        <p:spPr>
          <a:xfrm>
            <a:off x="10947462" y="4668244"/>
            <a:ext cx="6218698" cy="64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300"/>
              </a:lnSpc>
              <a:defRPr sz="38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Strategy</a:t>
            </a:r>
          </a:p>
        </p:txBody>
      </p:sp>
      <p:sp>
        <p:nvSpPr>
          <p:cNvPr id="111" name="Freeform 14"/>
          <p:cNvSpPr/>
          <p:nvPr/>
        </p:nvSpPr>
        <p:spPr>
          <a:xfrm>
            <a:off x="9728031" y="7669645"/>
            <a:ext cx="920052" cy="9200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Freeform 15"/>
          <p:cNvSpPr/>
          <p:nvPr/>
        </p:nvSpPr>
        <p:spPr>
          <a:xfrm>
            <a:off x="9722618" y="6005452"/>
            <a:ext cx="920052" cy="9200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Freeform 16"/>
          <p:cNvSpPr/>
          <p:nvPr/>
        </p:nvSpPr>
        <p:spPr>
          <a:xfrm>
            <a:off x="9693861" y="9142141"/>
            <a:ext cx="920052" cy="9200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7" y="323202"/>
            <a:ext cx="3286020" cy="3623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5075489" y="1028700"/>
            <a:ext cx="8137022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7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9" name="TextBox 5"/>
          <p:cNvSpPr txBox="1"/>
          <p:nvPr/>
        </p:nvSpPr>
        <p:spPr>
          <a:xfrm>
            <a:off x="5641885" y="3650615"/>
            <a:ext cx="7004230" cy="2903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pPr>
            <a:r>
              <a:t>SWOT </a:t>
            </a:r>
          </a:p>
          <a:p>
            <a: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pPr>
            <a:r>
              <a:t>ANALYSIS</a:t>
            </a:r>
          </a:p>
        </p:txBody>
      </p:sp>
      <p:sp>
        <p:nvSpPr>
          <p:cNvPr id="120" name="Freeform 6"/>
          <p:cNvSpPr/>
          <p:nvPr/>
        </p:nvSpPr>
        <p:spPr>
          <a:xfrm>
            <a:off x="12634624" y="317369"/>
            <a:ext cx="4130156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1" name="Freeform 7"/>
          <p:cNvSpPr/>
          <p:nvPr/>
        </p:nvSpPr>
        <p:spPr>
          <a:xfrm>
            <a:off x="683080" y="5626884"/>
            <a:ext cx="4130153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2" name="Freeform 8"/>
          <p:cNvSpPr/>
          <p:nvPr/>
        </p:nvSpPr>
        <p:spPr>
          <a:xfrm rot="16954473">
            <a:off x="13408603" y="-147514"/>
            <a:ext cx="3621295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" name="Freeform 9"/>
          <p:cNvSpPr/>
          <p:nvPr/>
        </p:nvSpPr>
        <p:spPr>
          <a:xfrm rot="7304412">
            <a:off x="1928090" y="5219836"/>
            <a:ext cx="2410236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2"/>
          <p:cNvSpPr/>
          <p:nvPr/>
        </p:nvSpPr>
        <p:spPr>
          <a:xfrm>
            <a:off x="15437930" y="582526"/>
            <a:ext cx="2325534" cy="193647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" name="Freeform 3"/>
          <p:cNvSpPr/>
          <p:nvPr/>
        </p:nvSpPr>
        <p:spPr>
          <a:xfrm>
            <a:off x="1175152" y="-81404"/>
            <a:ext cx="2194009" cy="21940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" name="Freeform 4"/>
          <p:cNvSpPr/>
          <p:nvPr/>
        </p:nvSpPr>
        <p:spPr>
          <a:xfrm rot="2893085">
            <a:off x="120671" y="5481806"/>
            <a:ext cx="5559384" cy="51743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" name="Freeform 6"/>
          <p:cNvSpPr/>
          <p:nvPr/>
        </p:nvSpPr>
        <p:spPr>
          <a:xfrm>
            <a:off x="2082594" y="382681"/>
            <a:ext cx="912807" cy="119909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Freeform 7"/>
          <p:cNvSpPr/>
          <p:nvPr/>
        </p:nvSpPr>
        <p:spPr>
          <a:xfrm rot="11372415" flipH="1" flipV="1">
            <a:off x="16250614" y="258056"/>
            <a:ext cx="1159190" cy="176881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AutoShape 8"/>
          <p:cNvSpPr/>
          <p:nvPr/>
        </p:nvSpPr>
        <p:spPr>
          <a:xfrm flipH="1">
            <a:off x="9144000" y="821935"/>
            <a:ext cx="1" cy="864313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" name="AutoShape 9"/>
          <p:cNvSpPr/>
          <p:nvPr/>
        </p:nvSpPr>
        <p:spPr>
          <a:xfrm>
            <a:off x="1028699" y="4758178"/>
            <a:ext cx="15592484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" name="TextBox 10"/>
          <p:cNvSpPr txBox="1"/>
          <p:nvPr/>
        </p:nvSpPr>
        <p:spPr>
          <a:xfrm>
            <a:off x="4246264" y="925075"/>
            <a:ext cx="1630661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Strength</a:t>
            </a:r>
          </a:p>
        </p:txBody>
      </p:sp>
      <p:sp>
        <p:nvSpPr>
          <p:cNvPr id="133" name="TextBox 11"/>
          <p:cNvSpPr txBox="1"/>
          <p:nvPr/>
        </p:nvSpPr>
        <p:spPr>
          <a:xfrm>
            <a:off x="11534537" y="925075"/>
            <a:ext cx="2325542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Weakness</a:t>
            </a:r>
          </a:p>
        </p:txBody>
      </p:sp>
      <p:sp>
        <p:nvSpPr>
          <p:cNvPr id="134" name="TextBox 12"/>
          <p:cNvSpPr txBox="1"/>
          <p:nvPr/>
        </p:nvSpPr>
        <p:spPr>
          <a:xfrm>
            <a:off x="3752982" y="5356664"/>
            <a:ext cx="2617226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Opportunities</a:t>
            </a:r>
          </a:p>
        </p:txBody>
      </p:sp>
      <p:sp>
        <p:nvSpPr>
          <p:cNvPr id="135" name="TextBox 13"/>
          <p:cNvSpPr txBox="1"/>
          <p:nvPr/>
        </p:nvSpPr>
        <p:spPr>
          <a:xfrm>
            <a:off x="12099242" y="5356664"/>
            <a:ext cx="1414862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Threats</a:t>
            </a:r>
          </a:p>
        </p:txBody>
      </p:sp>
      <p:sp>
        <p:nvSpPr>
          <p:cNvPr id="136" name="TextBox 14"/>
          <p:cNvSpPr txBox="1"/>
          <p:nvPr/>
        </p:nvSpPr>
        <p:spPr>
          <a:xfrm>
            <a:off x="1229674" y="2180256"/>
            <a:ext cx="9294501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165777">
              <a:lnSpc>
                <a:spcPts val="2700"/>
              </a:lnSpc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We target a specific niche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High quality pictures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High quality materials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We offer everything venue suggestions, decorations, DJ, photographers videographers, &amp; catering suggestions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Customized packages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Members of our team have experience</a:t>
            </a:r>
          </a:p>
        </p:txBody>
      </p:sp>
      <p:sp>
        <p:nvSpPr>
          <p:cNvPr id="137" name="TextBox 15"/>
          <p:cNvSpPr txBox="1"/>
          <p:nvPr/>
        </p:nvSpPr>
        <p:spPr>
          <a:xfrm>
            <a:off x="9867316" y="2110700"/>
            <a:ext cx="5878714" cy="20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we don’t post on time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We don’t post consistently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We want to have a social media presence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We don’t have a team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We have another job, so we’re not able to give it our 100% </a:t>
            </a:r>
          </a:p>
        </p:txBody>
      </p:sp>
      <p:sp>
        <p:nvSpPr>
          <p:cNvPr id="138" name="TextBox 16"/>
          <p:cNvSpPr txBox="1"/>
          <p:nvPr/>
        </p:nvSpPr>
        <p:spPr>
          <a:xfrm>
            <a:off x="469574" y="6543585"/>
            <a:ext cx="8616337" cy="242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Expand social media presence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% of people getting engaged / married in Egypt is 800k per year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Culture of collaborations with venues, photographers is more popular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Trends in weddings that people want to copy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Hotels getting expensive so people would go more to open air weddings</a:t>
            </a:r>
          </a:p>
        </p:txBody>
      </p:sp>
      <p:sp>
        <p:nvSpPr>
          <p:cNvPr id="139" name="TextBox 17"/>
          <p:cNvSpPr txBox="1"/>
          <p:nvPr/>
        </p:nvSpPr>
        <p:spPr>
          <a:xfrm>
            <a:off x="10054320" y="6469492"/>
            <a:ext cx="6919568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A lot of competitors, 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Legal threats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 The inflation, and petrol price changes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Devaluation of the Egyptian currency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Drops with suppliers can happen</a:t>
            </a:r>
            <a:endParaRPr sz="1500" dirty="0"/>
          </a:p>
          <a:p>
            <a:pPr marL="331552" lvl="1" indent="-165776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rPr dirty="0"/>
              <a:t>Culture of accepting a wedding planner instead of a hotel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"/>
          <p:cNvSpPr/>
          <p:nvPr/>
        </p:nvSpPr>
        <p:spPr>
          <a:xfrm rot="5297699">
            <a:off x="5629684" y="1238704"/>
            <a:ext cx="7028631" cy="78095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2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4" name="Freeform 5"/>
          <p:cNvSpPr/>
          <p:nvPr/>
        </p:nvSpPr>
        <p:spPr>
          <a:xfrm rot="20600208">
            <a:off x="8615597" y="1639422"/>
            <a:ext cx="3107583" cy="25948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TextBox 7"/>
          <p:cNvSpPr txBox="1"/>
          <p:nvPr/>
        </p:nvSpPr>
        <p:spPr>
          <a:xfrm>
            <a:off x="4350846" y="2502761"/>
            <a:ext cx="9586308" cy="366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4600"/>
              </a:lnSpc>
              <a:defRPr sz="11200" spc="201">
                <a:latin typeface="Twister"/>
                <a:ea typeface="Twister"/>
                <a:cs typeface="Twister"/>
                <a:sym typeface="Twister"/>
              </a:defRPr>
            </a:pPr>
            <a:r>
              <a:t>SMART</a:t>
            </a:r>
          </a:p>
          <a:p>
            <a:pPr algn="ctr">
              <a:lnSpc>
                <a:spcPts val="14600"/>
              </a:lnSpc>
              <a:defRPr sz="11200" spc="201">
                <a:latin typeface="Twister"/>
                <a:ea typeface="Twister"/>
                <a:cs typeface="Twister"/>
                <a:sym typeface="Twister"/>
              </a:defRPr>
            </a:pPr>
            <a:r>
              <a:t>OBJECTIVES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 rot="16200000">
            <a:off x="-242918" y="2914074"/>
            <a:ext cx="7591884" cy="784138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8" name="Freeform 3"/>
          <p:cNvSpPr/>
          <p:nvPr/>
        </p:nvSpPr>
        <p:spPr>
          <a:xfrm rot="20789271">
            <a:off x="349882" y="7277272"/>
            <a:ext cx="2375195" cy="256061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TextBox 4"/>
          <p:cNvSpPr txBox="1"/>
          <p:nvPr/>
        </p:nvSpPr>
        <p:spPr>
          <a:xfrm>
            <a:off x="2730520" y="-400908"/>
            <a:ext cx="15333943" cy="9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•Book 100 clients between October 2024 and October 2025.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•Make 1 million profit between October 2024 &amp; October 2025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•Post twice a week on Instagram &amp; Facebook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•Gain 50,000 followers between October 2024 &amp; October 2025 on Instagram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•Hire a content creator by the end of 2024</a:t>
            </a:r>
          </a:p>
        </p:txBody>
      </p:sp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1" y="9820"/>
            <a:ext cx="2473341" cy="2727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 rot="16200000">
            <a:off x="6471831" y="-840598"/>
            <a:ext cx="5695518" cy="81925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3" name="Freeform 3"/>
          <p:cNvSpPr/>
          <p:nvPr/>
        </p:nvSpPr>
        <p:spPr>
          <a:xfrm rot="553372">
            <a:off x="404548" y="5710370"/>
            <a:ext cx="4243425" cy="42641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TextBox 4"/>
          <p:cNvSpPr txBox="1"/>
          <p:nvPr/>
        </p:nvSpPr>
        <p:spPr>
          <a:xfrm>
            <a:off x="6394940" y="2783116"/>
            <a:ext cx="6762365" cy="166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  <a:defRPr sz="10000">
                <a:latin typeface="Questrial"/>
                <a:ea typeface="Questrial"/>
                <a:cs typeface="Questrial"/>
                <a:sym typeface="Questrial"/>
              </a:defRPr>
            </a:pPr>
            <a:r>
              <a:t>Strategy</a:t>
            </a:r>
          </a:p>
        </p:txBody>
      </p:sp>
      <p:pic>
        <p:nvPicPr>
          <p:cNvPr id="15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2"/>
          <p:cNvSpPr txBox="1"/>
          <p:nvPr/>
        </p:nvSpPr>
        <p:spPr>
          <a:xfrm>
            <a:off x="-64602" y="5035049"/>
            <a:ext cx="6309289" cy="3671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BUYER PERSONA</a:t>
            </a:r>
          </a:p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(bride)</a:t>
            </a:r>
          </a:p>
        </p:txBody>
      </p:sp>
      <p:sp>
        <p:nvSpPr>
          <p:cNvPr id="158" name="Freeform 3"/>
          <p:cNvSpPr/>
          <p:nvPr/>
        </p:nvSpPr>
        <p:spPr>
          <a:xfrm>
            <a:off x="10166270" y="7630754"/>
            <a:ext cx="3457955" cy="3842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9" name="Freeform 5"/>
          <p:cNvSpPr/>
          <p:nvPr/>
        </p:nvSpPr>
        <p:spPr>
          <a:xfrm>
            <a:off x="5593792" y="-845311"/>
            <a:ext cx="12602911" cy="147328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692</Words>
  <Application>Microsoft Office PowerPoint</Application>
  <PresentationFormat>Custom</PresentationFormat>
  <Paragraphs>110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Questrial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fady takla</cp:lastModifiedBy>
  <cp:revision>4</cp:revision>
  <dcterms:modified xsi:type="dcterms:W3CDTF">2024-10-17T17:59:37Z</dcterms:modified>
</cp:coreProperties>
</file>